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
      <p:font typeface="Roboto Condensed"/>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gNM5Qt6Vjt3QXHtxSLL/5a395R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Condensed-bold.fntdata"/><Relationship Id="rId10" Type="http://schemas.openxmlformats.org/officeDocument/2006/relationships/slide" Target="slides/slide5.xml"/><Relationship Id="rId32" Type="http://schemas.openxmlformats.org/officeDocument/2006/relationships/font" Target="fonts/RobotoCondensed-regular.fntdata"/><Relationship Id="rId13" Type="http://schemas.openxmlformats.org/officeDocument/2006/relationships/slide" Target="slides/slide8.xml"/><Relationship Id="rId35" Type="http://schemas.openxmlformats.org/officeDocument/2006/relationships/font" Target="fonts/RobotoCondensed-boldItalic.fntdata"/><Relationship Id="rId12" Type="http://schemas.openxmlformats.org/officeDocument/2006/relationships/slide" Target="slides/slide7.xml"/><Relationship Id="rId34" Type="http://schemas.openxmlformats.org/officeDocument/2006/relationships/font" Target="fonts/RobotoCondensed-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3"/>
          <p:cNvSpPr/>
          <p:nvPr/>
        </p:nvSpPr>
        <p:spPr>
          <a:xfrm flipH="1">
            <a:off x="-408750" y="4470600"/>
            <a:ext cx="8619300" cy="749100"/>
          </a:xfrm>
          <a:prstGeom prst="parallelogram">
            <a:avLst>
              <a:gd fmla="val 51542" name="adj"/>
            </a:avLst>
          </a:prstGeom>
          <a:solidFill>
            <a:srgbClr val="FFFFFF">
              <a:alpha val="1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3"/>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3"/>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5" name="Shape 15"/>
        <p:cNvGrpSpPr/>
        <p:nvPr/>
      </p:nvGrpSpPr>
      <p:grpSpPr>
        <a:xfrm>
          <a:off x="0" y="0"/>
          <a:ext cx="0" cy="0"/>
          <a:chOff x="0" y="0"/>
          <a:chExt cx="0" cy="0"/>
        </a:xfrm>
      </p:grpSpPr>
      <p:sp>
        <p:nvSpPr>
          <p:cNvPr id="16" name="Google Shape;16;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Clr>
                <a:srgbClr val="3F5378"/>
              </a:buClr>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7" name="Google Shape;17;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8" name="Google Shape;18;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3" name="Google Shape;23;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4" name="Google Shape;24;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5" name="Shape 25"/>
        <p:cNvGrpSpPr/>
        <p:nvPr/>
      </p:nvGrpSpPr>
      <p:grpSpPr>
        <a:xfrm>
          <a:off x="0" y="0"/>
          <a:ext cx="0" cy="0"/>
          <a:chOff x="0" y="0"/>
          <a:chExt cx="0" cy="0"/>
        </a:xfrm>
      </p:grpSpPr>
      <p:sp>
        <p:nvSpPr>
          <p:cNvPr id="26" name="Google Shape;26;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3" name="Google Shape;33;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4" name="Shape 34"/>
        <p:cNvGrpSpPr/>
        <p:nvPr/>
      </p:nvGrpSpPr>
      <p:grpSpPr>
        <a:xfrm>
          <a:off x="0" y="0"/>
          <a:ext cx="0" cy="0"/>
          <a:chOff x="0" y="0"/>
          <a:chExt cx="0" cy="0"/>
        </a:xfrm>
      </p:grpSpPr>
      <p:sp>
        <p:nvSpPr>
          <p:cNvPr id="35" name="Google Shape;3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7" name="Google Shape;7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773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SMartyPerspective</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78" name="Google Shape;178;p10"/>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Incorrect Fact: </a:t>
            </a:r>
            <a:r>
              <a:rPr lang="pt-BR">
                <a:solidFill>
                  <a:schemeClr val="dk1"/>
                </a:solidFill>
                <a:latin typeface="Roboto Condensed"/>
                <a:ea typeface="Roboto Condensed"/>
                <a:cs typeface="Roboto Condensed"/>
                <a:sym typeface="Roboto Condensed"/>
              </a:rPr>
              <a:t>when an information described in the diagram is in disagreement with the requirements specification and/or knowledge of the SPL domain.</a:t>
            </a:r>
            <a:endParaRPr sz="2100">
              <a:latin typeface="Roboto Condensed"/>
              <a:ea typeface="Roboto Condensed"/>
              <a:cs typeface="Roboto Condensed"/>
              <a:sym typeface="Roboto Condensed"/>
            </a:endParaRPr>
          </a:p>
        </p:txBody>
      </p:sp>
      <p:sp>
        <p:nvSpPr>
          <p:cNvPr id="179" name="Google Shape;179;p1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0" name="Google Shape;18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1" name="Google Shape;181;p10"/>
          <p:cNvPicPr preferRelativeResize="0"/>
          <p:nvPr/>
        </p:nvPicPr>
        <p:blipFill rotWithShape="1">
          <a:blip r:embed="rId3">
            <a:alphaModFix/>
          </a:blip>
          <a:srcRect b="0" l="2941" r="18181" t="0"/>
          <a:stretch/>
        </p:blipFill>
        <p:spPr>
          <a:xfrm>
            <a:off x="3868875" y="1307409"/>
            <a:ext cx="5215875" cy="29573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87" name="Google Shape;187;p11"/>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Inconsistency: </a:t>
            </a:r>
            <a:r>
              <a:rPr lang="pt-BR">
                <a:solidFill>
                  <a:schemeClr val="dk1"/>
                </a:solidFill>
                <a:latin typeface="Roboto Condensed"/>
                <a:ea typeface="Roboto Condensed"/>
                <a:cs typeface="Roboto Condensed"/>
                <a:sym typeface="Roboto Condensed"/>
              </a:rPr>
              <a:t>happens when the information of a diagram inspection element is not consistent with another element of the same diagram or another artifact.</a:t>
            </a:r>
            <a:endParaRPr sz="2100">
              <a:latin typeface="Roboto Condensed"/>
              <a:ea typeface="Roboto Condensed"/>
              <a:cs typeface="Roboto Condensed"/>
              <a:sym typeface="Roboto Condensed"/>
            </a:endParaRPr>
          </a:p>
        </p:txBody>
      </p:sp>
      <p:sp>
        <p:nvSpPr>
          <p:cNvPr id="188" name="Google Shape;188;p1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9" name="Google Shape;189;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0" name="Google Shape;190;p11"/>
          <p:cNvPicPr preferRelativeResize="0"/>
          <p:nvPr/>
        </p:nvPicPr>
        <p:blipFill rotWithShape="1">
          <a:blip r:embed="rId3">
            <a:alphaModFix/>
          </a:blip>
          <a:srcRect b="0" l="3932" r="17259" t="0"/>
          <a:stretch/>
        </p:blipFill>
        <p:spPr>
          <a:xfrm>
            <a:off x="3945075" y="1292030"/>
            <a:ext cx="5153925" cy="29246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96" name="Google Shape;196;p12"/>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Extraneous Information:</a:t>
            </a:r>
            <a:r>
              <a:rPr lang="pt-BR">
                <a:solidFill>
                  <a:schemeClr val="dk1"/>
                </a:solidFill>
                <a:latin typeface="Roboto Condensed"/>
                <a:ea typeface="Roboto Condensed"/>
                <a:cs typeface="Roboto Condensed"/>
                <a:sym typeface="Roboto Condensed"/>
              </a:rPr>
              <a:t> refers to information that was included in the diagram, but that is not necessary for the modeled context or does not belong to the SPL domain, that is, the information is surplus in the artifact.</a:t>
            </a:r>
            <a:endParaRPr sz="2100">
              <a:latin typeface="Roboto Condensed"/>
              <a:ea typeface="Roboto Condensed"/>
              <a:cs typeface="Roboto Condensed"/>
              <a:sym typeface="Roboto Condensed"/>
            </a:endParaRPr>
          </a:p>
        </p:txBody>
      </p:sp>
      <p:sp>
        <p:nvSpPr>
          <p:cNvPr id="197" name="Google Shape;197;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8" name="Google Shape;198;p12"/>
          <p:cNvPicPr preferRelativeResize="0"/>
          <p:nvPr/>
        </p:nvPicPr>
        <p:blipFill rotWithShape="1">
          <a:blip r:embed="rId3">
            <a:alphaModFix/>
          </a:blip>
          <a:srcRect b="0" l="0" r="0" t="0"/>
          <a:stretch/>
        </p:blipFill>
        <p:spPr>
          <a:xfrm>
            <a:off x="3792675" y="1398300"/>
            <a:ext cx="5279749" cy="2681650"/>
          </a:xfrm>
          <a:prstGeom prst="rect">
            <a:avLst/>
          </a:prstGeom>
          <a:noFill/>
          <a:ln>
            <a:noFill/>
          </a:ln>
        </p:spPr>
      </p:pic>
      <p:sp>
        <p:nvSpPr>
          <p:cNvPr id="199" name="Google Shape;199;p12"/>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205" name="Google Shape;205;p13"/>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Omission: </a:t>
            </a:r>
            <a:r>
              <a:rPr lang="pt-BR">
                <a:solidFill>
                  <a:schemeClr val="dk1"/>
                </a:solidFill>
                <a:latin typeface="Roboto Condensed"/>
                <a:ea typeface="Roboto Condensed"/>
                <a:cs typeface="Roboto Condensed"/>
                <a:sym typeface="Roboto Condensed"/>
              </a:rPr>
              <a:t>refers to required information that has been omitted from the inspected diagram, whether it is an element or a stereotype that has not been defined in the diagram.</a:t>
            </a:r>
            <a:endParaRPr sz="2100">
              <a:latin typeface="Roboto Condensed"/>
              <a:ea typeface="Roboto Condensed"/>
              <a:cs typeface="Roboto Condensed"/>
              <a:sym typeface="Roboto Condensed"/>
            </a:endParaRPr>
          </a:p>
        </p:txBody>
      </p:sp>
      <p:sp>
        <p:nvSpPr>
          <p:cNvPr id="206" name="Google Shape;206;p1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207" name="Google Shape;207;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08" name="Google Shape;208;p13"/>
          <p:cNvPicPr preferRelativeResize="0"/>
          <p:nvPr/>
        </p:nvPicPr>
        <p:blipFill rotWithShape="1">
          <a:blip r:embed="rId3">
            <a:alphaModFix/>
          </a:blip>
          <a:srcRect b="0" l="3926" r="16258" t="0"/>
          <a:stretch/>
        </p:blipFill>
        <p:spPr>
          <a:xfrm>
            <a:off x="3792675" y="1284431"/>
            <a:ext cx="5242524" cy="29373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4"/>
          <p:cNvSpPr txBox="1"/>
          <p:nvPr>
            <p:ph idx="1" type="body"/>
          </p:nvPr>
        </p:nvSpPr>
        <p:spPr>
          <a:xfrm>
            <a:off x="421350" y="1076275"/>
            <a:ext cx="34083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SMartyPerspective's operating scenario has three main sections:</a:t>
            </a:r>
            <a:endParaRPr/>
          </a:p>
          <a:p>
            <a:pPr indent="0" lvl="0" marL="0" rtl="0" algn="just">
              <a:lnSpc>
                <a:spcPct val="100000"/>
              </a:lnSpc>
              <a:spcBef>
                <a:spcPts val="600"/>
              </a:spcBef>
              <a:spcAft>
                <a:spcPts val="0"/>
              </a:spcAft>
              <a:buSzPts val="3000"/>
              <a:buNone/>
            </a:pPr>
            <a:r>
              <a:t/>
            </a:r>
            <a:endParaRPr/>
          </a:p>
          <a:p>
            <a:pPr indent="-361950" lvl="0" marL="457200" rtl="0" algn="just">
              <a:lnSpc>
                <a:spcPct val="100000"/>
              </a:lnSpc>
              <a:spcBef>
                <a:spcPts val="0"/>
              </a:spcBef>
              <a:spcAft>
                <a:spcPts val="0"/>
              </a:spcAft>
              <a:buSzPts val="2100"/>
              <a:buChar char="▰"/>
            </a:pPr>
            <a:r>
              <a:rPr lang="pt-BR"/>
              <a:t>Introduction;</a:t>
            </a:r>
            <a:endParaRPr/>
          </a:p>
          <a:p>
            <a:pPr indent="-361950" lvl="0" marL="457200" rtl="0" algn="just">
              <a:lnSpc>
                <a:spcPct val="100000"/>
              </a:lnSpc>
              <a:spcBef>
                <a:spcPts val="0"/>
              </a:spcBef>
              <a:spcAft>
                <a:spcPts val="0"/>
              </a:spcAft>
              <a:buSzPts val="2100"/>
              <a:buChar char="▰"/>
            </a:pPr>
            <a:r>
              <a:rPr lang="pt-BR"/>
              <a:t>Instructions; and</a:t>
            </a:r>
            <a:endParaRPr/>
          </a:p>
          <a:p>
            <a:pPr indent="-361950" lvl="0" marL="457200" rtl="0" algn="just">
              <a:lnSpc>
                <a:spcPct val="100000"/>
              </a:lnSpc>
              <a:spcBef>
                <a:spcPts val="0"/>
              </a:spcBef>
              <a:spcAft>
                <a:spcPts val="0"/>
              </a:spcAft>
              <a:buSzPts val="2100"/>
              <a:buChar char="▰"/>
            </a:pPr>
            <a:r>
              <a:rPr lang="pt-BR"/>
              <a:t>Questions</a:t>
            </a:r>
            <a:endParaRPr/>
          </a:p>
          <a:p>
            <a:pPr indent="0" lvl="0" marL="0" rtl="0" algn="just">
              <a:lnSpc>
                <a:spcPct val="100000"/>
              </a:lnSpc>
              <a:spcBef>
                <a:spcPts val="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
        <p:nvSpPr>
          <p:cNvPr id="215" name="Google Shape;215;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pic>
        <p:nvPicPr>
          <p:cNvPr id="216" name="Google Shape;216;p14"/>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 - Example</a:t>
            </a:r>
            <a:r>
              <a:rPr lang="pt-BR" sz="1400">
                <a:latin typeface="Arial"/>
                <a:ea typeface="Arial"/>
                <a:cs typeface="Arial"/>
                <a:sym typeface="Arial"/>
              </a:rPr>
              <a:t> </a:t>
            </a:r>
            <a:endParaRPr/>
          </a:p>
        </p:txBody>
      </p:sp>
      <p:sp>
        <p:nvSpPr>
          <p:cNvPr id="222" name="Google Shape;222;p15"/>
          <p:cNvSpPr txBox="1"/>
          <p:nvPr/>
        </p:nvSpPr>
        <p:spPr>
          <a:xfrm>
            <a:off x="5344575" y="2505175"/>
            <a:ext cx="4695300" cy="54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3" name="Google Shape;223;p15"/>
          <p:cNvSpPr txBox="1"/>
          <p:nvPr/>
        </p:nvSpPr>
        <p:spPr>
          <a:xfrm>
            <a:off x="347800" y="1274325"/>
            <a:ext cx="469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4" name="Google Shape;224;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5" name="Google Shape;225;p15"/>
          <p:cNvSpPr txBox="1"/>
          <p:nvPr>
            <p:ph idx="1" type="body"/>
          </p:nvPr>
        </p:nvSpPr>
        <p:spPr>
          <a:xfrm>
            <a:off x="453950" y="14756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Introduction</a:t>
            </a:r>
            <a:endParaRPr/>
          </a:p>
        </p:txBody>
      </p:sp>
      <p:cxnSp>
        <p:nvCxnSpPr>
          <p:cNvPr id="226" name="Google Shape;226;p15"/>
          <p:cNvCxnSpPr/>
          <p:nvPr/>
        </p:nvCxnSpPr>
        <p:spPr>
          <a:xfrm>
            <a:off x="608625" y="1983500"/>
            <a:ext cx="3260700" cy="8100"/>
          </a:xfrm>
          <a:prstGeom prst="straightConnector1">
            <a:avLst/>
          </a:prstGeom>
          <a:noFill/>
          <a:ln cap="flat" cmpd="sng" w="38100">
            <a:solidFill>
              <a:srgbClr val="92A8C8"/>
            </a:solidFill>
            <a:prstDash val="solid"/>
            <a:round/>
            <a:headEnd len="sm" w="sm" type="none"/>
            <a:tailEnd len="med" w="med" type="triangle"/>
          </a:ln>
        </p:spPr>
      </p:cxnSp>
      <p:sp>
        <p:nvSpPr>
          <p:cNvPr id="227" name="Google Shape;227;p15"/>
          <p:cNvSpPr txBox="1"/>
          <p:nvPr/>
        </p:nvSpPr>
        <p:spPr>
          <a:xfrm>
            <a:off x="515000" y="2217150"/>
            <a:ext cx="33012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2100" u="none" cap="none" strike="noStrike">
                <a:solidFill>
                  <a:srgbClr val="000000"/>
                </a:solidFill>
                <a:latin typeface="Roboto"/>
                <a:ea typeface="Roboto"/>
                <a:cs typeface="Roboto"/>
                <a:sym typeface="Roboto"/>
              </a:rPr>
              <a:t>it contains a brief description of the perspective, the role the instructor will play in the inspection, and the most relevant quality attributes.</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pic>
        <p:nvPicPr>
          <p:cNvPr id="228" name="Google Shape;228;p15"/>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4" name="Google Shape;234;p16"/>
          <p:cNvSpPr/>
          <p:nvPr/>
        </p:nvSpPr>
        <p:spPr>
          <a:xfrm>
            <a:off x="2753000" y="2728050"/>
            <a:ext cx="305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Defect Identification Form (DIF)</a:t>
            </a:r>
            <a:endParaRPr/>
          </a:p>
        </p:txBody>
      </p:sp>
      <p:sp>
        <p:nvSpPr>
          <p:cNvPr id="236" name="Google Shape;236;p16"/>
          <p:cNvSpPr txBox="1"/>
          <p:nvPr>
            <p:ph idx="1" type="body"/>
          </p:nvPr>
        </p:nvSpPr>
        <p:spPr>
          <a:xfrm>
            <a:off x="441600" y="1345450"/>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 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242" name="Google Shape;242;p17"/>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Number Question: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243" name="Google Shape;243;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44" name="Google Shape;244;p17"/>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18"/>
          <p:cNvPicPr preferRelativeResize="0"/>
          <p:nvPr/>
        </p:nvPicPr>
        <p:blipFill rotWithShape="1">
          <a:blip r:embed="rId3">
            <a:alphaModFix/>
          </a:blip>
          <a:srcRect b="16950" l="0" r="0" t="0"/>
          <a:stretch/>
        </p:blipFill>
        <p:spPr>
          <a:xfrm>
            <a:off x="3626225" y="1082826"/>
            <a:ext cx="4835051" cy="3887150"/>
          </a:xfrm>
          <a:prstGeom prst="rect">
            <a:avLst/>
          </a:prstGeom>
          <a:noFill/>
          <a:ln>
            <a:noFill/>
          </a:ln>
        </p:spPr>
      </p:pic>
      <p:sp>
        <p:nvSpPr>
          <p:cNvPr id="250" name="Google Shape;25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1" name="Google Shape;251;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8"/>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Instruction</a:t>
            </a:r>
            <a:endParaRPr/>
          </a:p>
          <a:p>
            <a:pPr indent="0" lvl="0" marL="0" rtl="0" algn="l">
              <a:lnSpc>
                <a:spcPct val="100000"/>
              </a:lnSpc>
              <a:spcBef>
                <a:spcPts val="600"/>
              </a:spcBef>
              <a:spcAft>
                <a:spcPts val="0"/>
              </a:spcAft>
              <a:buSzPts val="3000"/>
              <a:buNone/>
            </a:pPr>
            <a:r>
              <a:t/>
            </a:r>
            <a:endParaRPr/>
          </a:p>
        </p:txBody>
      </p:sp>
      <p:cxnSp>
        <p:nvCxnSpPr>
          <p:cNvPr id="253" name="Google Shape;253;p18"/>
          <p:cNvCxnSpPr/>
          <p:nvPr/>
        </p:nvCxnSpPr>
        <p:spPr>
          <a:xfrm>
            <a:off x="229700" y="1641700"/>
            <a:ext cx="3020100" cy="20400"/>
          </a:xfrm>
          <a:prstGeom prst="straightConnector1">
            <a:avLst/>
          </a:prstGeom>
          <a:noFill/>
          <a:ln cap="flat" cmpd="sng" w="38100">
            <a:solidFill>
              <a:srgbClr val="92A8C8"/>
            </a:solidFill>
            <a:prstDash val="solid"/>
            <a:round/>
            <a:headEnd len="sm" w="sm" type="none"/>
            <a:tailEnd len="med" w="med" type="triangle"/>
          </a:ln>
        </p:spPr>
      </p:cxnSp>
      <p:sp>
        <p:nvSpPr>
          <p:cNvPr id="254" name="Google Shape;254;p18"/>
          <p:cNvSpPr txBox="1"/>
          <p:nvPr/>
        </p:nvSpPr>
        <p:spPr>
          <a:xfrm>
            <a:off x="301850" y="2096400"/>
            <a:ext cx="2846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Describe the activities that will be performed by the inspector during the inspection and how they should be done.</a:t>
            </a:r>
            <a:endParaRPr b="0" i="0" sz="2100" u="none" cap="none" strike="noStrike">
              <a:solidFill>
                <a:srgbClr val="000000"/>
              </a:solidFill>
              <a:latin typeface="Roboto"/>
              <a:ea typeface="Roboto"/>
              <a:cs typeface="Roboto"/>
              <a:sym typeface="Roboto"/>
            </a:endParaRPr>
          </a:p>
        </p:txBody>
      </p:sp>
      <p:cxnSp>
        <p:nvCxnSpPr>
          <p:cNvPr id="255" name="Google Shape;255;p18"/>
          <p:cNvCxnSpPr/>
          <p:nvPr/>
        </p:nvCxnSpPr>
        <p:spPr>
          <a:xfrm>
            <a:off x="2346500" y="2022050"/>
            <a:ext cx="1366500" cy="10500"/>
          </a:xfrm>
          <a:prstGeom prst="straightConnector1">
            <a:avLst/>
          </a:prstGeom>
          <a:noFill/>
          <a:ln cap="flat" cmpd="sng" w="38100">
            <a:solidFill>
              <a:srgbClr val="92A8C8"/>
            </a:solidFill>
            <a:prstDash val="solid"/>
            <a:round/>
            <a:headEnd len="sm" w="sm" type="none"/>
            <a:tailEnd len="med" w="med" type="triangle"/>
          </a:ln>
        </p:spPr>
      </p:cxnSp>
      <p:cxnSp>
        <p:nvCxnSpPr>
          <p:cNvPr id="256" name="Google Shape;256;p18"/>
          <p:cNvCxnSpPr/>
          <p:nvPr/>
        </p:nvCxnSpPr>
        <p:spPr>
          <a:xfrm>
            <a:off x="2553175" y="3904100"/>
            <a:ext cx="1425000" cy="18900"/>
          </a:xfrm>
          <a:prstGeom prst="straightConnector1">
            <a:avLst/>
          </a:prstGeom>
          <a:noFill/>
          <a:ln cap="flat" cmpd="sng" w="38100">
            <a:solidFill>
              <a:srgbClr val="92A8C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62" name="Google Shape;262;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3" name="Google Shape;263;p20"/>
          <p:cNvPicPr preferRelativeResize="0"/>
          <p:nvPr/>
        </p:nvPicPr>
        <p:blipFill rotWithShape="1">
          <a:blip r:embed="rId3">
            <a:alphaModFix/>
          </a:blip>
          <a:srcRect b="0" l="0" r="0" t="0"/>
          <a:stretch/>
        </p:blipFill>
        <p:spPr>
          <a:xfrm>
            <a:off x="413263" y="842925"/>
            <a:ext cx="8317466" cy="3813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5178025" y="1429079"/>
            <a:ext cx="3761424" cy="2845400"/>
          </a:xfrm>
          <a:prstGeom prst="rect">
            <a:avLst/>
          </a:prstGeom>
          <a:noFill/>
          <a:ln>
            <a:noFill/>
          </a:ln>
        </p:spPr>
      </p:pic>
      <p:sp>
        <p:nvSpPr>
          <p:cNvPr id="112" name="Google Shape;112;p2"/>
          <p:cNvSpPr txBox="1"/>
          <p:nvPr>
            <p:ph type="title"/>
          </p:nvPr>
        </p:nvSpPr>
        <p:spPr>
          <a:xfrm>
            <a:off x="1101225" y="20172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14" name="Google Shape;114;p2"/>
          <p:cNvSpPr/>
          <p:nvPr/>
        </p:nvSpPr>
        <p:spPr>
          <a:xfrm>
            <a:off x="4887474" y="1429066"/>
            <a:ext cx="4110600" cy="1457100"/>
          </a:xfrm>
          <a:prstGeom prst="rect">
            <a:avLst/>
          </a:prstGeom>
          <a:noFill/>
          <a:ln cap="flat" cmpd="sng" w="38100">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
          <p:cNvSpPr txBox="1"/>
          <p:nvPr>
            <p:ph idx="1" type="body"/>
          </p:nvPr>
        </p:nvSpPr>
        <p:spPr>
          <a:xfrm>
            <a:off x="204875" y="1046300"/>
            <a:ext cx="4606500" cy="315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2100"/>
              <a:buNone/>
            </a:pPr>
            <a:r>
              <a:rPr lang="pt-BR"/>
              <a:t>In Domain Engineering, the greatest effort of a Software Product Line (SPL) is concentrated</a:t>
            </a:r>
            <a:endParaRPr/>
          </a:p>
          <a:p>
            <a:pPr indent="-361950" lvl="0" marL="457200" rtl="0" algn="l">
              <a:lnSpc>
                <a:spcPct val="100000"/>
              </a:lnSpc>
              <a:spcBef>
                <a:spcPts val="1000"/>
              </a:spcBef>
              <a:spcAft>
                <a:spcPts val="0"/>
              </a:spcAft>
              <a:buSzPts val="2100"/>
              <a:buChar char="▰"/>
            </a:pPr>
            <a:r>
              <a:rPr lang="pt-BR"/>
              <a:t>core assets.</a:t>
            </a:r>
            <a:endParaRPr/>
          </a:p>
          <a:p>
            <a:pPr indent="-361950" lvl="1" marL="914400" rtl="0" algn="l">
              <a:lnSpc>
                <a:spcPct val="100000"/>
              </a:lnSpc>
              <a:spcBef>
                <a:spcPts val="1000"/>
              </a:spcBef>
              <a:spcAft>
                <a:spcPts val="0"/>
              </a:spcAft>
              <a:buSzPts val="2100"/>
              <a:buChar char="●"/>
            </a:pPr>
            <a:r>
              <a:rPr lang="pt-BR"/>
              <a:t>a defect incorporated in this phase could propagate to all SPL products.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9"/>
          <p:cNvPicPr preferRelativeResize="0"/>
          <p:nvPr/>
        </p:nvPicPr>
        <p:blipFill rotWithShape="1">
          <a:blip r:embed="rId3">
            <a:alphaModFix/>
          </a:blip>
          <a:srcRect b="0" l="0" r="0" t="15268"/>
          <a:stretch/>
        </p:blipFill>
        <p:spPr>
          <a:xfrm>
            <a:off x="3472825" y="533400"/>
            <a:ext cx="5378637" cy="4411799"/>
          </a:xfrm>
          <a:prstGeom prst="rect">
            <a:avLst/>
          </a:prstGeom>
          <a:noFill/>
          <a:ln>
            <a:noFill/>
          </a:ln>
        </p:spPr>
      </p:pic>
      <p:sp>
        <p:nvSpPr>
          <p:cNvPr id="269" name="Google Shape;269;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9"/>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Questions</a:t>
            </a:r>
            <a:endParaRPr/>
          </a:p>
          <a:p>
            <a:pPr indent="0" lvl="0" marL="0" rtl="0" algn="l">
              <a:lnSpc>
                <a:spcPct val="100000"/>
              </a:lnSpc>
              <a:spcBef>
                <a:spcPts val="600"/>
              </a:spcBef>
              <a:spcAft>
                <a:spcPts val="0"/>
              </a:spcAft>
              <a:buSzPts val="3000"/>
              <a:buNone/>
            </a:pPr>
            <a:r>
              <a:t/>
            </a:r>
            <a:endParaRPr/>
          </a:p>
        </p:txBody>
      </p:sp>
      <p:cxnSp>
        <p:nvCxnSpPr>
          <p:cNvPr id="271" name="Google Shape;271;p19"/>
          <p:cNvCxnSpPr/>
          <p:nvPr/>
        </p:nvCxnSpPr>
        <p:spPr>
          <a:xfrm>
            <a:off x="229700" y="1641700"/>
            <a:ext cx="3372300" cy="20400"/>
          </a:xfrm>
          <a:prstGeom prst="straightConnector1">
            <a:avLst/>
          </a:prstGeom>
          <a:noFill/>
          <a:ln cap="flat" cmpd="sng" w="38100">
            <a:solidFill>
              <a:srgbClr val="92A8C8"/>
            </a:solidFill>
            <a:prstDash val="solid"/>
            <a:round/>
            <a:headEnd len="sm" w="sm" type="none"/>
            <a:tailEnd len="med" w="med" type="triangle"/>
          </a:ln>
        </p:spPr>
      </p:cxnSp>
      <p:sp>
        <p:nvSpPr>
          <p:cNvPr id="272" name="Google Shape;272;p19"/>
          <p:cNvSpPr txBox="1"/>
          <p:nvPr/>
        </p:nvSpPr>
        <p:spPr>
          <a:xfrm>
            <a:off x="210350" y="1929975"/>
            <a:ext cx="3061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allows reviewers to judge the information read in the document, </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verifying that it is in accordance with the set of previously determined quality factors.</a:t>
            </a:r>
            <a:endParaRPr b="0" i="0" sz="2100" u="none" cap="none" strike="noStrike">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21" name="Google Shape;121;p3"/>
          <p:cNvSpPr txBox="1"/>
          <p:nvPr>
            <p:ph idx="1" type="body"/>
          </p:nvPr>
        </p:nvSpPr>
        <p:spPr>
          <a:xfrm>
            <a:off x="295625" y="1082950"/>
            <a:ext cx="5950800" cy="2240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i="1" lang="pt-BR"/>
              <a:t>SMartyPerspective</a:t>
            </a:r>
            <a:r>
              <a:rPr lang="pt-BR"/>
              <a:t> is a family of techniques for inspection of variability management diagrams in Domain Engineering activity.</a:t>
            </a:r>
            <a:endParaRPr sz="2100">
              <a:latin typeface="Roboto"/>
              <a:ea typeface="Roboto"/>
              <a:cs typeface="Roboto"/>
              <a:sym typeface="Roboto"/>
            </a:endParaRPr>
          </a:p>
          <a:p>
            <a:pPr indent="-355600" lvl="0" marL="457200" rtl="0" algn="l">
              <a:lnSpc>
                <a:spcPct val="100000"/>
              </a:lnSpc>
              <a:spcBef>
                <a:spcPts val="0"/>
              </a:spcBef>
              <a:spcAft>
                <a:spcPts val="0"/>
              </a:spcAft>
              <a:buSzPts val="2000"/>
              <a:buChar char="▰"/>
            </a:pPr>
            <a:r>
              <a:rPr lang="pt-BR" sz="2000"/>
              <a:t>projected based on Perspective Based Reading (PBR).</a:t>
            </a:r>
            <a:endParaRPr sz="2000"/>
          </a:p>
        </p:txBody>
      </p:sp>
      <p:sp>
        <p:nvSpPr>
          <p:cNvPr id="122" name="Google Shape;12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23" name="Google Shape;123;p3"/>
          <p:cNvPicPr preferRelativeResize="0"/>
          <p:nvPr/>
        </p:nvPicPr>
        <p:blipFill rotWithShape="1">
          <a:blip r:embed="rId3">
            <a:alphaModFix/>
          </a:blip>
          <a:srcRect b="0" l="0" r="68614" t="0"/>
          <a:stretch/>
        </p:blipFill>
        <p:spPr>
          <a:xfrm>
            <a:off x="6689600" y="1962338"/>
            <a:ext cx="2360643" cy="2069950"/>
          </a:xfrm>
          <a:prstGeom prst="rect">
            <a:avLst/>
          </a:prstGeom>
          <a:noFill/>
          <a:ln>
            <a:noFill/>
          </a:ln>
        </p:spPr>
      </p:pic>
      <p:sp>
        <p:nvSpPr>
          <p:cNvPr id="124" name="Google Shape;124;p3"/>
          <p:cNvSpPr txBox="1"/>
          <p:nvPr>
            <p:ph idx="2" type="body"/>
          </p:nvPr>
        </p:nvSpPr>
        <p:spPr>
          <a:xfrm>
            <a:off x="371825" y="3522200"/>
            <a:ext cx="2478900" cy="131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t>Inspected diagrams:</a:t>
            </a:r>
            <a:endParaRPr sz="2100"/>
          </a:p>
          <a:p>
            <a:pPr indent="0" lvl="0" marL="0" rtl="0" algn="l">
              <a:lnSpc>
                <a:spcPct val="100000"/>
              </a:lnSpc>
              <a:spcBef>
                <a:spcPts val="600"/>
              </a:spcBef>
              <a:spcAft>
                <a:spcPts val="0"/>
              </a:spcAft>
              <a:buSzPts val="2600"/>
              <a:buNone/>
            </a:pPr>
            <a:r>
              <a:t/>
            </a:r>
            <a:endParaRPr sz="2100"/>
          </a:p>
        </p:txBody>
      </p:sp>
      <p:sp>
        <p:nvSpPr>
          <p:cNvPr id="125" name="Google Shape;125;p3"/>
          <p:cNvSpPr txBox="1"/>
          <p:nvPr>
            <p:ph idx="2" type="body"/>
          </p:nvPr>
        </p:nvSpPr>
        <p:spPr>
          <a:xfrm>
            <a:off x="2848550" y="3123200"/>
            <a:ext cx="2562000" cy="1315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features;</a:t>
            </a:r>
            <a:endParaRPr sz="2100"/>
          </a:p>
          <a:p>
            <a:pPr indent="-361950" lvl="0" marL="457200" rtl="0" algn="l">
              <a:lnSpc>
                <a:spcPct val="100000"/>
              </a:lnSpc>
              <a:spcBef>
                <a:spcPts val="0"/>
              </a:spcBef>
              <a:spcAft>
                <a:spcPts val="0"/>
              </a:spcAft>
              <a:buClr>
                <a:srgbClr val="3F5378"/>
              </a:buClr>
              <a:buSzPts val="2100"/>
              <a:buChar char="▰"/>
            </a:pPr>
            <a:r>
              <a:rPr lang="pt-BR" sz="2100"/>
              <a:t>use case;</a:t>
            </a:r>
            <a:endParaRPr sz="2100"/>
          </a:p>
          <a:p>
            <a:pPr indent="-361950" lvl="0" marL="457200" rtl="0" algn="l">
              <a:lnSpc>
                <a:spcPct val="100000"/>
              </a:lnSpc>
              <a:spcBef>
                <a:spcPts val="0"/>
              </a:spcBef>
              <a:spcAft>
                <a:spcPts val="0"/>
              </a:spcAft>
              <a:buClr>
                <a:srgbClr val="3F5378"/>
              </a:buClr>
              <a:buSzPts val="2100"/>
              <a:buChar char="▰"/>
            </a:pPr>
            <a:r>
              <a:rPr lang="pt-BR" sz="2100"/>
              <a:t>class;</a:t>
            </a:r>
            <a:endParaRPr sz="2100"/>
          </a:p>
          <a:p>
            <a:pPr indent="-361950" lvl="0" marL="457200" rtl="0" algn="l">
              <a:lnSpc>
                <a:spcPct val="100000"/>
              </a:lnSpc>
              <a:spcBef>
                <a:spcPts val="0"/>
              </a:spcBef>
              <a:spcAft>
                <a:spcPts val="0"/>
              </a:spcAft>
              <a:buClr>
                <a:srgbClr val="3F5378"/>
              </a:buClr>
              <a:buSzPts val="2100"/>
              <a:buChar char="▰"/>
            </a:pPr>
            <a:r>
              <a:rPr lang="pt-BR" sz="2100"/>
              <a:t>component; and</a:t>
            </a:r>
            <a:endParaRPr sz="2100"/>
          </a:p>
          <a:p>
            <a:pPr indent="-361950" lvl="0" marL="457200" rtl="0" algn="l">
              <a:lnSpc>
                <a:spcPct val="100000"/>
              </a:lnSpc>
              <a:spcBef>
                <a:spcPts val="0"/>
              </a:spcBef>
              <a:spcAft>
                <a:spcPts val="0"/>
              </a:spcAft>
              <a:buClr>
                <a:srgbClr val="3F5378"/>
              </a:buClr>
              <a:buSzPts val="2100"/>
              <a:buChar char="▰"/>
            </a:pPr>
            <a:r>
              <a:rPr lang="pt-BR" sz="2100"/>
              <a:t>sequence.</a:t>
            </a:r>
            <a:endParaRPr sz="2100"/>
          </a:p>
          <a:p>
            <a:pPr indent="0" lvl="0" marL="0" rtl="0" algn="l">
              <a:lnSpc>
                <a:spcPct val="100000"/>
              </a:lnSpc>
              <a:spcBef>
                <a:spcPts val="0"/>
              </a:spcBef>
              <a:spcAft>
                <a:spcPts val="0"/>
              </a:spcAft>
              <a:buSzPts val="2600"/>
              <a:buNone/>
            </a:pPr>
            <a:r>
              <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1" name="Google Shape;131;p4"/>
          <p:cNvSpPr txBox="1"/>
          <p:nvPr>
            <p:ph idx="1" type="body"/>
          </p:nvPr>
        </p:nvSpPr>
        <p:spPr>
          <a:xfrm>
            <a:off x="421350" y="1076275"/>
            <a:ext cx="44247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a:t>The PBR scenario  is “developed based on knowledge about the environment in which the reading process is applied: </a:t>
            </a:r>
            <a:endParaRPr/>
          </a:p>
          <a:p>
            <a:pPr indent="-361950" lvl="0" marL="457200" rtl="0" algn="l">
              <a:lnSpc>
                <a:spcPct val="100000"/>
              </a:lnSpc>
              <a:spcBef>
                <a:spcPts val="600"/>
              </a:spcBef>
              <a:spcAft>
                <a:spcPts val="0"/>
              </a:spcAft>
              <a:buSzPts val="2100"/>
              <a:buChar char="▰"/>
            </a:pPr>
            <a:r>
              <a:rPr lang="pt-BR"/>
              <a:t>roles in the software development process; and </a:t>
            </a:r>
            <a:endParaRPr/>
          </a:p>
          <a:p>
            <a:pPr indent="-361950" lvl="0" marL="457200" rtl="0" algn="l">
              <a:lnSpc>
                <a:spcPct val="100000"/>
              </a:lnSpc>
              <a:spcBef>
                <a:spcPts val="0"/>
              </a:spcBef>
              <a:spcAft>
                <a:spcPts val="0"/>
              </a:spcAft>
              <a:buSzPts val="2100"/>
              <a:buChar char="▰"/>
            </a:pPr>
            <a:r>
              <a:rPr lang="pt-BR"/>
              <a:t>defect classes. ”</a:t>
            </a:r>
            <a:endParaRPr/>
          </a:p>
          <a:p>
            <a:pPr indent="0" lvl="0" marL="0" rtl="0" algn="l">
              <a:lnSpc>
                <a:spcPct val="100000"/>
              </a:lnSpc>
              <a:spcBef>
                <a:spcPts val="600"/>
              </a:spcBef>
              <a:spcAft>
                <a:spcPts val="0"/>
              </a:spcAft>
              <a:buSzPts val="3000"/>
              <a:buNone/>
            </a:pPr>
            <a:r>
              <a:t/>
            </a:r>
            <a:endParaRPr/>
          </a:p>
        </p:txBody>
      </p:sp>
      <p:sp>
        <p:nvSpPr>
          <p:cNvPr id="132" name="Google Shape;132;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sp>
        <p:nvSpPr>
          <p:cNvPr id="133" name="Google Shape;133;p4"/>
          <p:cNvSpPr txBox="1"/>
          <p:nvPr/>
        </p:nvSpPr>
        <p:spPr>
          <a:xfrm>
            <a:off x="421350" y="4543775"/>
            <a:ext cx="5168400" cy="4824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M.; Differding, C.; Laitenberger, O.; Münch, J. Empirical investigation of perspective-based reading: A replicated experiment. Fraunhofer Institute for Experimental Software Engineering, Germany, 1997.</a:t>
            </a:r>
            <a:endParaRPr b="0" i="0" sz="900" u="none" cap="none" strike="noStrike">
              <a:solidFill>
                <a:srgbClr val="000000"/>
              </a:solidFill>
              <a:latin typeface="Roboto Condensed"/>
              <a:ea typeface="Roboto Condensed"/>
              <a:cs typeface="Roboto Condensed"/>
              <a:sym typeface="Roboto Condensed"/>
            </a:endParaRPr>
          </a:p>
        </p:txBody>
      </p:sp>
      <p:pic>
        <p:nvPicPr>
          <p:cNvPr id="134" name="Google Shape;134;p4"/>
          <p:cNvPicPr preferRelativeResize="0"/>
          <p:nvPr/>
        </p:nvPicPr>
        <p:blipFill rotWithShape="1">
          <a:blip r:embed="rId3">
            <a:alphaModFix/>
          </a:blip>
          <a:srcRect b="0" l="0" r="0" t="0"/>
          <a:stretch/>
        </p:blipFill>
        <p:spPr>
          <a:xfrm>
            <a:off x="4899275" y="1015438"/>
            <a:ext cx="4036751" cy="3538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0" name="Google Shape;140;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1" name="Google Shape;141;p5"/>
          <p:cNvSpPr txBox="1"/>
          <p:nvPr>
            <p:ph idx="1" type="body"/>
          </p:nvPr>
        </p:nvSpPr>
        <p:spPr>
          <a:xfrm>
            <a:off x="421350" y="12286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SzPts val="2100"/>
              <a:buChar char="▰"/>
            </a:pPr>
            <a:r>
              <a:rPr b="1" lang="pt-BR"/>
              <a:t>Product Manager</a:t>
            </a:r>
            <a:r>
              <a:rPr lang="pt-BR"/>
              <a:t>: is responsible for planning and evolving the portfolio in accordance with the organization's objectives;</a:t>
            </a:r>
            <a:endParaRPr/>
          </a:p>
          <a:p>
            <a:pPr indent="-361950" lvl="0" marL="457200" rtl="0" algn="l">
              <a:lnSpc>
                <a:spcPct val="100000"/>
              </a:lnSpc>
              <a:spcBef>
                <a:spcPts val="1000"/>
              </a:spcBef>
              <a:spcAft>
                <a:spcPts val="0"/>
              </a:spcAft>
              <a:buSzPts val="2100"/>
              <a:buChar char="▰"/>
            </a:pPr>
            <a:r>
              <a:rPr b="1" lang="pt-BR"/>
              <a:t>Domain Requirements Engineer: </a:t>
            </a:r>
            <a:r>
              <a:rPr lang="pt-BR"/>
              <a:t>analyzes and identifies common and variable requirements for the asset base;</a:t>
            </a:r>
            <a:endParaRPr/>
          </a:p>
          <a:p>
            <a:pPr indent="-361950" lvl="0" marL="457200" rtl="0" algn="l">
              <a:lnSpc>
                <a:spcPct val="100000"/>
              </a:lnSpc>
              <a:spcBef>
                <a:spcPts val="1000"/>
              </a:spcBef>
              <a:spcAft>
                <a:spcPts val="1000"/>
              </a:spcAft>
              <a:buSzPts val="2100"/>
              <a:buChar char="▰"/>
            </a:pPr>
            <a:r>
              <a:rPr b="1" lang="pt-BR"/>
              <a:t>Domain Architect:</a:t>
            </a:r>
            <a:r>
              <a:rPr lang="pt-BR"/>
              <a:t> validates that the reusable asset designs accord the SPL architecture and determines the configuration mechanisms that will be used in the applications;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7" name="Google Shape;147;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8" name="Google Shape;148;p6"/>
          <p:cNvSpPr txBox="1"/>
          <p:nvPr>
            <p:ph idx="1" type="body"/>
          </p:nvPr>
        </p:nvSpPr>
        <p:spPr>
          <a:xfrm>
            <a:off x="421350" y="13048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SzPts val="2100"/>
              <a:buChar char="▰"/>
            </a:pPr>
            <a:r>
              <a:rPr b="1" lang="pt-BR"/>
              <a:t>Domain Developer: </a:t>
            </a:r>
            <a:r>
              <a:rPr lang="pt-BR"/>
              <a:t>implements the components that make up the asset base, that is, there is no implementation of a run application, only loosely coupled components; and</a:t>
            </a:r>
            <a:endParaRPr/>
          </a:p>
          <a:p>
            <a:pPr indent="-361950" lvl="0" marL="457200" rtl="0" algn="l">
              <a:lnSpc>
                <a:spcPct val="100000"/>
              </a:lnSpc>
              <a:spcBef>
                <a:spcPts val="1000"/>
              </a:spcBef>
              <a:spcAft>
                <a:spcPts val="0"/>
              </a:spcAft>
              <a:buSzPts val="2100"/>
              <a:buChar char="▰"/>
            </a:pPr>
            <a:r>
              <a:rPr b="1" lang="pt-BR"/>
              <a:t>Domain Asset Manager:</a:t>
            </a:r>
            <a:r>
              <a:rPr lang="pt-BR"/>
              <a:t> maintains the configuration and valid version of domain assets and their traceability for use at all stages of development.</a:t>
            </a:r>
            <a:endParaRPr/>
          </a:p>
          <a:p>
            <a:pPr indent="0" lvl="0" marL="0" rtl="0" algn="l">
              <a:lnSpc>
                <a:spcPct val="100000"/>
              </a:lnSpc>
              <a:spcBef>
                <a:spcPts val="100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4" name="Google Shape;154;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5" name="Google Shape;155;p7"/>
          <p:cNvSpPr txBox="1"/>
          <p:nvPr/>
        </p:nvSpPr>
        <p:spPr>
          <a:xfrm>
            <a:off x="243900" y="4203700"/>
            <a:ext cx="3684900" cy="89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pt-BR" sz="2000" u="none" cap="none" strike="noStrike">
                <a:solidFill>
                  <a:srgbClr val="3F5378"/>
                </a:solidFill>
                <a:latin typeface="Roboto Condensed"/>
                <a:ea typeface="Roboto Condensed"/>
                <a:cs typeface="Roboto Condensed"/>
                <a:sym typeface="Roboto Condensed"/>
              </a:rPr>
              <a:t>Relationship between diagrams and SMartyPerspective’s roles</a:t>
            </a:r>
            <a:endParaRPr b="1" i="0" sz="1400" u="none" cap="none" strike="noStrike">
              <a:solidFill>
                <a:srgbClr val="3F5378"/>
              </a:solidFill>
              <a:latin typeface="Roboto Condensed"/>
              <a:ea typeface="Roboto Condensed"/>
              <a:cs typeface="Roboto Condensed"/>
              <a:sym typeface="Roboto Condensed"/>
            </a:endParaRPr>
          </a:p>
        </p:txBody>
      </p:sp>
      <p:pic>
        <p:nvPicPr>
          <p:cNvPr id="156" name="Google Shape;156;p7"/>
          <p:cNvPicPr preferRelativeResize="0"/>
          <p:nvPr/>
        </p:nvPicPr>
        <p:blipFill rotWithShape="1">
          <a:blip r:embed="rId3">
            <a:alphaModFix/>
          </a:blip>
          <a:srcRect b="0" l="0" r="0" t="0"/>
          <a:stretch/>
        </p:blipFill>
        <p:spPr>
          <a:xfrm>
            <a:off x="968749" y="656875"/>
            <a:ext cx="7606180" cy="3546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62" name="Google Shape;162;p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3000"/>
              <a:buNone/>
            </a:pPr>
            <a:r>
              <a:rPr lang="pt-BR">
                <a:solidFill>
                  <a:schemeClr val="dk1"/>
                </a:solidFill>
              </a:rPr>
              <a:t>SMartyPerspective's defects taxonomy, which uses similar classifications from the works by Shull et al.(2000) and Basili et al.(1996), considering especially the definitions for the types of defects from  Travassos et al. (1999) for OO models based on the classification of Basili et al. (1996), as the original studies were specific for requirements defects.</a:t>
            </a:r>
            <a:endParaRPr sz="2100"/>
          </a:p>
        </p:txBody>
      </p:sp>
      <p:sp>
        <p:nvSpPr>
          <p:cNvPr id="163" name="Google Shape;1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4" name="Google Shape;164;p8"/>
          <p:cNvSpPr txBox="1"/>
          <p:nvPr/>
        </p:nvSpPr>
        <p:spPr>
          <a:xfrm>
            <a:off x="573750" y="4335300"/>
            <a:ext cx="8584800" cy="7668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Basili, V. R.; Green, S.; Laitenberger, O.; Lanubile, F.; Shull, F.; Sørumgård, S.; Zelkowitz, M. The empirical investigation of perspective-based reading. Empirical Software Engineering, v. 1, n. 2, p. 133–164, 1996</a:t>
            </a:r>
            <a:br>
              <a:rPr b="0" i="0" lang="pt-BR" sz="850" u="none" cap="none" strike="noStrike">
                <a:solidFill>
                  <a:schemeClr val="dk1"/>
                </a:solidFill>
                <a:latin typeface="Roboto Condensed"/>
                <a:ea typeface="Roboto Condensed"/>
                <a:cs typeface="Roboto Condensed"/>
                <a:sym typeface="Roboto Condensed"/>
              </a:rPr>
            </a:br>
            <a:r>
              <a:rPr b="0" i="0" lang="pt-BR" sz="850" u="none" cap="none" strike="noStrike">
                <a:solidFill>
                  <a:schemeClr val="dk1"/>
                </a:solidFill>
                <a:latin typeface="Roboto Condensed"/>
                <a:ea typeface="Roboto Condensed"/>
                <a:cs typeface="Roboto Condensed"/>
                <a:sym typeface="Roboto Condensed"/>
              </a:rPr>
              <a:t>Shull, F. J. Developing techniques for using software documents: A series of empirical studies. Tese de Doutoramento, University of Maryland at College Park, USA, 1998. </a:t>
            </a:r>
            <a:endParaRPr b="0" i="0" sz="85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Travassos, G.; Shull, F.; Fredericks, M.; Basili, V. Detecting defects in object-oriented designs: using reading techniques to increase software quality. ACM Sigplan Notices, v. 34, n. 10, p. 47–56, 1999.</a:t>
            </a:r>
            <a:endParaRPr b="0" i="0" sz="85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3906" r="15706" t="0"/>
          <a:stretch/>
        </p:blipFill>
        <p:spPr>
          <a:xfrm>
            <a:off x="4331875" y="1437700"/>
            <a:ext cx="4812124" cy="2677100"/>
          </a:xfrm>
          <a:prstGeom prst="rect">
            <a:avLst/>
          </a:prstGeom>
          <a:noFill/>
          <a:ln>
            <a:noFill/>
          </a:ln>
        </p:spPr>
      </p:pic>
      <p:sp>
        <p:nvSpPr>
          <p:cNvPr id="170" name="Google Shape;17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71" name="Google Shape;171;p9"/>
          <p:cNvSpPr txBox="1"/>
          <p:nvPr>
            <p:ph idx="1" type="body"/>
          </p:nvPr>
        </p:nvSpPr>
        <p:spPr>
          <a:xfrm>
            <a:off x="567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Ambiguity: </a:t>
            </a:r>
            <a:r>
              <a:rPr lang="pt-BR">
                <a:solidFill>
                  <a:schemeClr val="dk1"/>
                </a:solidFill>
                <a:latin typeface="Roboto Condensed"/>
                <a:ea typeface="Roboto Condensed"/>
                <a:cs typeface="Roboto Condensed"/>
                <a:sym typeface="Roboto Condensed"/>
              </a:rPr>
              <a:t>refers to information that has not been specified clearly enough to be understood and can generate multiple interpretations of the same element for each different reader of the diagram.</a:t>
            </a:r>
            <a:endParaRPr sz="2100">
              <a:latin typeface="Roboto Condensed"/>
              <a:ea typeface="Roboto Condensed"/>
              <a:cs typeface="Roboto Condensed"/>
              <a:sym typeface="Roboto Condensed"/>
            </a:endParaRPr>
          </a:p>
        </p:txBody>
      </p:sp>
      <p:sp>
        <p:nvSpPr>
          <p:cNvPr id="172" name="Google Shape;172;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